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90" r:id="rId5"/>
    <p:sldId id="304" r:id="rId6"/>
    <p:sldId id="322" r:id="rId7"/>
    <p:sldId id="269" r:id="rId8"/>
    <p:sldId id="335" r:id="rId9"/>
    <p:sldId id="333" r:id="rId10"/>
    <p:sldId id="334" r:id="rId11"/>
    <p:sldId id="323" r:id="rId12"/>
    <p:sldId id="336" r:id="rId13"/>
    <p:sldId id="337" r:id="rId14"/>
    <p:sldId id="339" r:id="rId15"/>
    <p:sldId id="340" r:id="rId16"/>
    <p:sldId id="261" r:id="rId17"/>
    <p:sldId id="307" r:id="rId18"/>
    <p:sldId id="324" r:id="rId19"/>
    <p:sldId id="338" r:id="rId20"/>
    <p:sldId id="325" r:id="rId21"/>
    <p:sldId id="326" r:id="rId22"/>
    <p:sldId id="327" r:id="rId23"/>
    <p:sldId id="328" r:id="rId24"/>
    <p:sldId id="329" r:id="rId25"/>
    <p:sldId id="330" r:id="rId26"/>
    <p:sldId id="332" r:id="rId27"/>
    <p:sldId id="262" r:id="rId28"/>
    <p:sldId id="285" r:id="rId29"/>
    <p:sldId id="331" r:id="rId30"/>
    <p:sldId id="286" r:id="rId31"/>
    <p:sldId id="26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1C1"/>
    <a:srgbClr val="43817D"/>
    <a:srgbClr val="3C7472"/>
    <a:srgbClr val="5EACAB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>
      <p:cViewPr varScale="1">
        <p:scale>
          <a:sx n="66" d="100"/>
          <a:sy n="66" d="100"/>
        </p:scale>
        <p:origin x="416" y="40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矩形: 剪去对角 12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矩形: 剪去对角 15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剪去对角 17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剪去对角 19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形 10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undraw_my_password_re_ydq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形 8" descr="undraw_portfolio_website_re_jsdd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f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opencv/opencv/wiki/GSoC_2023" TargetMode="Externa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193800" y="2085975"/>
            <a:ext cx="10144760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基于八叉树点云压缩算法的实现</a:t>
            </a:r>
            <a:endParaRPr lang="en-US" altLang="zh-CN" sz="54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5" name="图形 4" descr="undraw_inspiration_re_ivlv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E549307-C2BE-84D2-ED28-268D58FB80AF}"/>
              </a:ext>
            </a:extLst>
          </p:cNvPr>
          <p:cNvSpPr txBox="1"/>
          <p:nvPr/>
        </p:nvSpPr>
        <p:spPr>
          <a:xfrm>
            <a:off x="1559145" y="4533111"/>
            <a:ext cx="2962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汇报人：叶成伟 </a:t>
            </a:r>
            <a:r>
              <a:rPr lang="en-US" altLang="zh-CN" dirty="0"/>
              <a:t>12010524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王宇航 </a:t>
            </a:r>
            <a:r>
              <a:rPr lang="en-US" altLang="zh-CN" dirty="0"/>
              <a:t>12012208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陈张杰 </a:t>
            </a:r>
            <a:r>
              <a:rPr lang="en-US" altLang="zh-CN" dirty="0"/>
              <a:t>12012524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自动驾驶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A0E52-D732-6DE9-4C7F-BEC2C30A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60" y="2863818"/>
            <a:ext cx="9601232" cy="36516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F0C15A-6594-CDF7-D660-1F1016D4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823" y="628337"/>
            <a:ext cx="4061011" cy="2944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FF4EED-4E46-E736-8462-DB12660D0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382" y="767715"/>
            <a:ext cx="3985189" cy="237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9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502896" y="507739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点云数据量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876151" y="823969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28EE91-8934-F420-9BA9-B827FBA2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56" y="2083374"/>
            <a:ext cx="5620963" cy="37111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E04D96-A453-62A7-3A87-15A80C0C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988" y="1401993"/>
            <a:ext cx="3080104" cy="3140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406256-A2DE-8C53-052B-662AD5954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19" y="4767939"/>
            <a:ext cx="5405754" cy="10265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1287392-4852-3F4B-B42D-5DA30A1E5CD1}"/>
              </a:ext>
            </a:extLst>
          </p:cNvPr>
          <p:cNvSpPr txBox="1"/>
          <p:nvPr/>
        </p:nvSpPr>
        <p:spPr>
          <a:xfrm>
            <a:off x="2295301" y="6082748"/>
            <a:ext cx="316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Immerse Video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79BAD7-ECC8-B980-03CF-2FEA85421A8F}"/>
              </a:ext>
            </a:extLst>
          </p:cNvPr>
          <p:cNvSpPr txBox="1"/>
          <p:nvPr/>
        </p:nvSpPr>
        <p:spPr>
          <a:xfrm>
            <a:off x="7970052" y="6019562"/>
            <a:ext cx="316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Auto-Driving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78A38E-B539-A6C3-9617-1AEB44AD415C}"/>
              </a:ext>
            </a:extLst>
          </p:cNvPr>
          <p:cNvSpPr/>
          <p:nvPr/>
        </p:nvSpPr>
        <p:spPr>
          <a:xfrm>
            <a:off x="8557369" y="5183300"/>
            <a:ext cx="2478184" cy="392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57AB49-8ADD-9881-CA9D-7355C4613773}"/>
              </a:ext>
            </a:extLst>
          </p:cNvPr>
          <p:cNvSpPr/>
          <p:nvPr/>
        </p:nvSpPr>
        <p:spPr>
          <a:xfrm>
            <a:off x="745456" y="5084851"/>
            <a:ext cx="1970850" cy="709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F088A6E-5D27-BB6A-F0A8-85F0ED419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301" y="1223384"/>
            <a:ext cx="7297863" cy="4780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44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vell眼中未来5年的车载以太网：自动驾驶加速主机厂10G+部署_搜狐汽车_搜狐网">
            <a:extLst>
              <a:ext uri="{FF2B5EF4-FFF2-40B4-BE49-F238E27FC236}">
                <a16:creationId xmlns:a16="http://schemas.microsoft.com/office/drawing/2014/main" id="{316D1EEE-6AF0-E6D4-F31E-DC032E9F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7" y="1875703"/>
            <a:ext cx="6745689" cy="3865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720201" y="458233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瓶颈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093456" y="774463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6BBDD6-25E5-456B-6484-E7ABC7140BF0}"/>
              </a:ext>
            </a:extLst>
          </p:cNvPr>
          <p:cNvSpPr txBox="1"/>
          <p:nvPr/>
        </p:nvSpPr>
        <p:spPr>
          <a:xfrm>
            <a:off x="1607171" y="6180979"/>
            <a:ext cx="2805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带宽压力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3C9A1F-6B4B-0D92-B43A-999DCFDD9BE5}"/>
              </a:ext>
            </a:extLst>
          </p:cNvPr>
          <p:cNvSpPr txBox="1"/>
          <p:nvPr/>
        </p:nvSpPr>
        <p:spPr>
          <a:xfrm>
            <a:off x="5503412" y="6180979"/>
            <a:ext cx="172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处理压力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B67D3C-E8C6-5F45-8348-9DD29A371D46}"/>
              </a:ext>
            </a:extLst>
          </p:cNvPr>
          <p:cNvSpPr txBox="1"/>
          <p:nvPr/>
        </p:nvSpPr>
        <p:spPr>
          <a:xfrm>
            <a:off x="9154899" y="6163139"/>
            <a:ext cx="172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储存压力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A9D01C9-A316-76EE-874C-4B7895FE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918" y="1283652"/>
            <a:ext cx="7551988" cy="4011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AB7651-B216-A24A-EB1C-5B0C6DF7A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210" y="1617766"/>
            <a:ext cx="6031362" cy="33437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51DADA-8FC3-9AF0-099D-687BA8C7E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919" y="4977253"/>
            <a:ext cx="5136325" cy="1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可选精度压缩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4EAC23-86E2-A201-FFE7-B9423F82890E}"/>
              </a:ext>
            </a:extLst>
          </p:cNvPr>
          <p:cNvSpPr txBox="1"/>
          <p:nvPr/>
        </p:nvSpPr>
        <p:spPr>
          <a:xfrm>
            <a:off x="1198880" y="2476001"/>
            <a:ext cx="56980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</a:rPr>
              <a:t>· </a:t>
            </a:r>
            <a:r>
              <a:rPr lang="zh-CN" altLang="en-US" sz="2800" dirty="0">
                <a:solidFill>
                  <a:schemeClr val="accent3"/>
                </a:solidFill>
              </a:rPr>
              <a:t>节省存储空间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2800" dirty="0">
                <a:solidFill>
                  <a:schemeClr val="accent3"/>
                </a:solidFill>
              </a:rPr>
              <a:t>· </a:t>
            </a:r>
            <a:r>
              <a:rPr lang="zh-CN" altLang="en-US" sz="2800" dirty="0">
                <a:solidFill>
                  <a:schemeClr val="accent3"/>
                </a:solidFill>
              </a:rPr>
              <a:t>提高数据传输效率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2800" dirty="0">
                <a:solidFill>
                  <a:schemeClr val="accent3"/>
                </a:solidFill>
              </a:rPr>
              <a:t>· </a:t>
            </a:r>
            <a:r>
              <a:rPr lang="zh-CN" altLang="en-US" sz="2800" dirty="0">
                <a:solidFill>
                  <a:schemeClr val="accent3"/>
                </a:solidFill>
              </a:rPr>
              <a:t>加速数据处理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2800" dirty="0">
                <a:solidFill>
                  <a:schemeClr val="accent3"/>
                </a:solidFill>
              </a:rPr>
              <a:t>· </a:t>
            </a:r>
            <a:r>
              <a:rPr lang="zh-CN" altLang="en-US" sz="2800" dirty="0">
                <a:solidFill>
                  <a:schemeClr val="accent3"/>
                </a:solidFill>
              </a:rPr>
              <a:t>适应不同应用场景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2800" dirty="0">
                <a:solidFill>
                  <a:schemeClr val="accent3"/>
                </a:solidFill>
              </a:rPr>
              <a:t>· </a:t>
            </a:r>
            <a:r>
              <a:rPr lang="zh-CN" altLang="en-US" sz="2800" dirty="0">
                <a:solidFill>
                  <a:schemeClr val="accent3"/>
                </a:solidFill>
              </a:rPr>
              <a:t>平衡压缩率与失真度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706C94-EDD6-DACD-9AC7-A14007B3A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238" y="2012220"/>
            <a:ext cx="6624870" cy="34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几何层次重建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8883BD-09FD-B9FF-9219-C5AC74D2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482" y="1480588"/>
            <a:ext cx="6214533" cy="51622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002BC4-2377-B898-7289-8713AF748DFA}"/>
              </a:ext>
            </a:extLst>
          </p:cNvPr>
          <p:cNvSpPr txBox="1"/>
          <p:nvPr/>
        </p:nvSpPr>
        <p:spPr>
          <a:xfrm>
            <a:off x="813397" y="2063625"/>
            <a:ext cx="51660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通过对八叉树以</a:t>
            </a:r>
            <a:r>
              <a:rPr lang="en-US" altLang="zh-CN" sz="2800" dirty="0">
                <a:solidFill>
                  <a:schemeClr val="accent3"/>
                </a:solidFill>
              </a:rPr>
              <a:t>BFS</a:t>
            </a:r>
            <a:r>
              <a:rPr lang="zh-CN" altLang="en-US" sz="2800" dirty="0">
                <a:solidFill>
                  <a:schemeClr val="accent3"/>
                </a:solidFill>
              </a:rPr>
              <a:t>的顺序遍历并流式传输，可以实现点云分层解码逐渐细化，提早利用八叉树上层的点云初略几何信息。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在自动驾驶中，可以提前对避障等做出基本响应。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在</a:t>
            </a:r>
            <a:r>
              <a:rPr lang="en-US" altLang="zh-CN" sz="2800" dirty="0">
                <a:solidFill>
                  <a:schemeClr val="accent3"/>
                </a:solidFill>
              </a:rPr>
              <a:t>3D</a:t>
            </a:r>
            <a:r>
              <a:rPr lang="zh-CN" altLang="en-US" sz="2800" dirty="0">
                <a:solidFill>
                  <a:schemeClr val="accent3"/>
                </a:solidFill>
              </a:rPr>
              <a:t>媒体传输中，可以提前渲染低码率的点云，减少时延。</a:t>
            </a:r>
          </a:p>
        </p:txBody>
      </p:sp>
    </p:spTree>
    <p:extLst>
      <p:ext uri="{BB962C8B-B14F-4D97-AF65-F5344CB8AC3E}">
        <p14:creationId xmlns:p14="http://schemas.microsoft.com/office/powerpoint/2010/main" val="159490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47D198F-C86B-3B0A-AC51-88B09AC9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017" y="3572872"/>
            <a:ext cx="5736768" cy="30670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利用空间冗余，提升编码效率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002BC4-2377-B898-7289-8713AF748DFA}"/>
              </a:ext>
            </a:extLst>
          </p:cNvPr>
          <p:cNvSpPr txBox="1"/>
          <p:nvPr/>
        </p:nvSpPr>
        <p:spPr>
          <a:xfrm>
            <a:off x="1198880" y="1956048"/>
            <a:ext cx="9684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在八叉树和熵编码的基础框架上，增添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2800" dirty="0">
                <a:solidFill>
                  <a:schemeClr val="accent3"/>
                </a:solidFill>
              </a:rPr>
              <a:t>· </a:t>
            </a:r>
            <a:r>
              <a:rPr lang="zh-CN" altLang="en-US" sz="2800" dirty="0">
                <a:solidFill>
                  <a:schemeClr val="accent3"/>
                </a:solidFill>
              </a:rPr>
              <a:t>直接编码（</a:t>
            </a:r>
            <a:r>
              <a:rPr lang="en-US" altLang="zh-CN" sz="2800" dirty="0">
                <a:solidFill>
                  <a:schemeClr val="accent3"/>
                </a:solidFill>
              </a:rPr>
              <a:t>DCM</a:t>
            </a:r>
            <a:r>
              <a:rPr lang="zh-CN" altLang="en-US" sz="2800" dirty="0">
                <a:solidFill>
                  <a:schemeClr val="accent3"/>
                </a:solidFill>
              </a:rPr>
              <a:t>），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2800" dirty="0">
                <a:solidFill>
                  <a:schemeClr val="accent3"/>
                </a:solidFill>
              </a:rPr>
              <a:t>· </a:t>
            </a:r>
            <a:r>
              <a:rPr lang="zh-CN" altLang="en-US" sz="2800" dirty="0">
                <a:solidFill>
                  <a:schemeClr val="accent3"/>
                </a:solidFill>
              </a:rPr>
              <a:t>预测编码，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同时支持</a:t>
            </a:r>
            <a:r>
              <a:rPr lang="en-US" altLang="zh-CN" sz="2800" dirty="0">
                <a:solidFill>
                  <a:schemeClr val="accent3"/>
                </a:solidFill>
              </a:rPr>
              <a:t>RAHT</a:t>
            </a:r>
            <a:r>
              <a:rPr lang="zh-CN" altLang="en-US" sz="2800" dirty="0">
                <a:solidFill>
                  <a:schemeClr val="accent3"/>
                </a:solidFill>
              </a:rPr>
              <a:t>属性编码（颜色编码），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实现完整的编解码流程，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高压缩率的算法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89368D-3C6A-C351-E232-7B860421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731" y="1180424"/>
            <a:ext cx="3686364" cy="23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03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成果总览</a:t>
            </a:r>
            <a:r>
              <a:rPr lang="en-US" altLang="zh-CN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301911" y="1577952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PART-3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成果总览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FC43BA-B07E-4E84-BD88-E82E5D617A26}"/>
              </a:ext>
            </a:extLst>
          </p:cNvPr>
          <p:cNvSpPr txBox="1"/>
          <p:nvPr/>
        </p:nvSpPr>
        <p:spPr>
          <a:xfrm>
            <a:off x="481397" y="2467008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压缩率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B4090E-2C60-B910-DA0D-772267CDEC60}"/>
              </a:ext>
            </a:extLst>
          </p:cNvPr>
          <p:cNvSpPr txBox="1"/>
          <p:nvPr/>
        </p:nvSpPr>
        <p:spPr>
          <a:xfrm>
            <a:off x="481397" y="3352833"/>
            <a:ext cx="5399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压缩还原质量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103F4BE0-0638-CD45-D3EE-8DA53F3709C3}"/>
              </a:ext>
            </a:extLst>
          </p:cNvPr>
          <p:cNvSpPr/>
          <p:nvPr/>
        </p:nvSpPr>
        <p:spPr>
          <a:xfrm>
            <a:off x="607126" y="3305843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33B403-6E91-1927-CAB9-2AF8E7A6A6AD}"/>
              </a:ext>
            </a:extLst>
          </p:cNvPr>
          <p:cNvCxnSpPr/>
          <p:nvPr/>
        </p:nvCxnSpPr>
        <p:spPr>
          <a:xfrm>
            <a:off x="1129732" y="3343943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A859AF3C-96C8-ABA3-7E3E-D344D63A660E}"/>
              </a:ext>
            </a:extLst>
          </p:cNvPr>
          <p:cNvSpPr/>
          <p:nvPr/>
        </p:nvSpPr>
        <p:spPr>
          <a:xfrm>
            <a:off x="607126" y="4191668"/>
            <a:ext cx="1731869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2945F5A-DBB6-D1EE-4E4A-BDD8F0A9225B}"/>
              </a:ext>
            </a:extLst>
          </p:cNvPr>
          <p:cNvCxnSpPr>
            <a:cxnSpLocks/>
          </p:cNvCxnSpPr>
          <p:nvPr/>
        </p:nvCxnSpPr>
        <p:spPr>
          <a:xfrm>
            <a:off x="1129732" y="4229768"/>
            <a:ext cx="5260855" cy="209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FD26BF3-2A46-7DF3-F280-599311081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87" y="1498524"/>
            <a:ext cx="5262608" cy="445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实验数据集</a:t>
            </a:r>
            <a:r>
              <a:rPr lang="en-US" altLang="zh-CN" dirty="0"/>
              <a:t>(</a:t>
            </a:r>
            <a:r>
              <a:rPr lang="zh-CN" altLang="en-US" dirty="0"/>
              <a:t>静态点云</a:t>
            </a:r>
            <a:r>
              <a:rPr lang="en-US" altLang="zh-CN" dirty="0"/>
              <a:t>)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B9AFD9-CF6C-7955-D69A-9CCB91B08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58" y="1593134"/>
            <a:ext cx="6936202" cy="41870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E2FBD2-B55B-6CDC-B8A1-74186A465955}"/>
              </a:ext>
            </a:extLst>
          </p:cNvPr>
          <p:cNvSpPr txBox="1"/>
          <p:nvPr/>
        </p:nvSpPr>
        <p:spPr>
          <a:xfrm>
            <a:off x="5175215" y="5794821"/>
            <a:ext cx="701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3"/>
                </a:solidFill>
              </a:rPr>
              <a:t>Andrew.ply</a:t>
            </a:r>
            <a:r>
              <a:rPr lang="en-US" altLang="zh-CN" dirty="0">
                <a:solidFill>
                  <a:schemeClr val="accent3"/>
                </a:solidFill>
              </a:rPr>
              <a:t>	       </a:t>
            </a:r>
            <a:r>
              <a:rPr lang="en-US" altLang="zh-CN" dirty="0" err="1">
                <a:solidFill>
                  <a:schemeClr val="accent3"/>
                </a:solidFill>
              </a:rPr>
              <a:t>longdress.ply</a:t>
            </a:r>
            <a:r>
              <a:rPr lang="en-US" altLang="zh-CN" dirty="0">
                <a:solidFill>
                  <a:schemeClr val="accent3"/>
                </a:solidFill>
              </a:rPr>
              <a:t>	</a:t>
            </a:r>
            <a:r>
              <a:rPr lang="en-US" altLang="zh-CN" dirty="0" err="1">
                <a:solidFill>
                  <a:schemeClr val="accent3"/>
                </a:solidFill>
              </a:rPr>
              <a:t>soldier.ply</a:t>
            </a:r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>
                <a:solidFill>
                  <a:schemeClr val="accent3"/>
                </a:solidFill>
              </a:rPr>
              <a:t>点数</a:t>
            </a:r>
            <a:r>
              <a:rPr lang="en-US" altLang="zh-CN" dirty="0">
                <a:solidFill>
                  <a:schemeClr val="accent3"/>
                </a:solidFill>
              </a:rPr>
              <a:t>:</a:t>
            </a:r>
            <a:r>
              <a:rPr lang="zh-CN" altLang="en-US" dirty="0">
                <a:solidFill>
                  <a:schemeClr val="accent3"/>
                </a:solidFill>
              </a:rPr>
              <a:t>十万量级</a:t>
            </a:r>
            <a:r>
              <a:rPr lang="en-US" altLang="zh-CN" dirty="0">
                <a:solidFill>
                  <a:schemeClr val="accent3"/>
                </a:solidFill>
              </a:rPr>
              <a:t>	          </a:t>
            </a:r>
            <a:r>
              <a:rPr lang="zh-CN" altLang="en-US" dirty="0">
                <a:solidFill>
                  <a:schemeClr val="accent3"/>
                </a:solidFill>
              </a:rPr>
              <a:t>十万量级</a:t>
            </a:r>
            <a:r>
              <a:rPr lang="en-US" altLang="zh-CN" dirty="0">
                <a:solidFill>
                  <a:schemeClr val="accent3"/>
                </a:solidFill>
              </a:rPr>
              <a:t>	             </a:t>
            </a:r>
            <a:r>
              <a:rPr lang="zh-CN" altLang="en-US" dirty="0">
                <a:solidFill>
                  <a:schemeClr val="accent3"/>
                </a:solidFill>
              </a:rPr>
              <a:t>百万量级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958AC-FD92-25D4-CDDC-264F1C241A88}"/>
              </a:ext>
            </a:extLst>
          </p:cNvPr>
          <p:cNvSpPr txBox="1"/>
          <p:nvPr/>
        </p:nvSpPr>
        <p:spPr>
          <a:xfrm>
            <a:off x="644892" y="2695074"/>
            <a:ext cx="3850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本实验所采用数据集在点云压缩领域的论文中常被引用，具有一定的特征和复杂性</a:t>
            </a:r>
          </a:p>
        </p:txBody>
      </p:sp>
    </p:spTree>
    <p:extLst>
      <p:ext uri="{BB962C8B-B14F-4D97-AF65-F5344CB8AC3E}">
        <p14:creationId xmlns:p14="http://schemas.microsoft.com/office/powerpoint/2010/main" val="114945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15088" y="1036656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压缩</a:t>
            </a:r>
            <a:r>
              <a:rPr lang="en-US" altLang="zh-CN" dirty="0"/>
              <a:t>-&gt;</a:t>
            </a:r>
            <a:r>
              <a:rPr lang="zh-CN" altLang="en-US" dirty="0"/>
              <a:t>重建效果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788343" y="1352886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39550A-B7F1-B897-8DE7-127D7A762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57" y="118440"/>
            <a:ext cx="6359739" cy="22566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75D0D0-E93F-E5D5-169E-53F4CD74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04" y="2480522"/>
            <a:ext cx="11280884" cy="400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59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11300" y="472059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4.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未来改进方向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11300" y="197612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项目简介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研究情况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511300" y="373761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成果总览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pic>
        <p:nvPicPr>
          <p:cNvPr id="6" name="图形 5" descr="undraw_design_data_re_0s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193548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目录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: 剪去对角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31" name="矩形: 剪去对角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剪去对角 33"/>
          <p:cNvSpPr/>
          <p:nvPr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剪去对角 36"/>
          <p:cNvSpPr/>
          <p:nvPr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基准（</a:t>
            </a:r>
            <a:r>
              <a:rPr lang="en-US" altLang="zh-CN" dirty="0"/>
              <a:t>baseline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95BE89-8D0E-9C5E-AC84-5893FDC70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66" y="767715"/>
            <a:ext cx="5017558" cy="161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9C1151-03A3-9FA1-4420-121ECC0B26BA}"/>
              </a:ext>
            </a:extLst>
          </p:cNvPr>
          <p:cNvSpPr txBox="1"/>
          <p:nvPr/>
        </p:nvSpPr>
        <p:spPr>
          <a:xfrm>
            <a:off x="1323985" y="2869743"/>
            <a:ext cx="73387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accent3"/>
                </a:solidFill>
                <a:effectLst/>
                <a:latin typeface="Söhne"/>
              </a:rPr>
              <a:t>PCL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Söhne"/>
              </a:rPr>
              <a:t>（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Söhne"/>
              </a:rPr>
              <a:t>Point Cloud Library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Söhne"/>
              </a:rPr>
              <a:t>）是一个开源的计算机视觉库，如同其名称，该库专门用于处理点云数据。</a:t>
            </a:r>
            <a:endParaRPr lang="en-US" altLang="zh-CN" sz="2400" b="0" i="0" dirty="0">
              <a:solidFill>
                <a:schemeClr val="accent3"/>
              </a:solidFill>
              <a:effectLst/>
              <a:latin typeface="Söhne"/>
            </a:endParaRPr>
          </a:p>
          <a:p>
            <a:endParaRPr lang="en-US" altLang="zh-CN" sz="2400" dirty="0">
              <a:solidFill>
                <a:schemeClr val="accent3"/>
              </a:solidFill>
              <a:latin typeface="Söhne"/>
            </a:endParaRPr>
          </a:p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它实现了大量点云相关的通用算法和高效的数据管理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Söhne"/>
              </a:rPr>
              <a:t>，是点云处理常用工具之一。</a:t>
            </a:r>
            <a:endParaRPr lang="en-US" altLang="zh-CN" sz="2400" b="0" i="0" dirty="0">
              <a:solidFill>
                <a:schemeClr val="accent3"/>
              </a:solidFill>
              <a:effectLst/>
              <a:latin typeface="Söhne"/>
            </a:endParaRPr>
          </a:p>
          <a:p>
            <a:endParaRPr lang="en-US" altLang="zh-CN" sz="2400" b="0" i="0" dirty="0">
              <a:solidFill>
                <a:schemeClr val="accent3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57294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评价指标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9C1151-03A3-9FA1-4420-121ECC0B26BA}"/>
              </a:ext>
            </a:extLst>
          </p:cNvPr>
          <p:cNvSpPr txBox="1"/>
          <p:nvPr/>
        </p:nvSpPr>
        <p:spPr>
          <a:xfrm>
            <a:off x="1035226" y="2154134"/>
            <a:ext cx="92638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chemeClr val="accent3"/>
                </a:solidFill>
                <a:effectLst/>
                <a:latin typeface="Söhne"/>
              </a:rPr>
              <a:t>压缩率：</a:t>
            </a:r>
            <a:r>
              <a:rPr lang="en-US" altLang="zh-CN" sz="2800" b="0" i="0" dirty="0" err="1">
                <a:solidFill>
                  <a:schemeClr val="accent3"/>
                </a:solidFill>
                <a:effectLst/>
                <a:latin typeface="Söhne"/>
              </a:rPr>
              <a:t>bpp</a:t>
            </a:r>
            <a:r>
              <a:rPr lang="en-US" altLang="zh-CN" sz="2800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altLang="zh-CN" sz="2800" dirty="0">
                <a:solidFill>
                  <a:schemeClr val="accent3"/>
                </a:solidFill>
                <a:latin typeface="Söhne"/>
              </a:rPr>
              <a:t>(</a:t>
            </a:r>
            <a:r>
              <a:rPr lang="en-US" altLang="zh-CN" sz="2800" b="0" i="0" dirty="0">
                <a:solidFill>
                  <a:schemeClr val="accent3"/>
                </a:solidFill>
                <a:effectLst/>
                <a:latin typeface="Söhne"/>
              </a:rPr>
              <a:t>bit per point</a:t>
            </a:r>
            <a:r>
              <a:rPr lang="zh-CN" altLang="en-US" sz="2800" b="0" i="0" dirty="0">
                <a:solidFill>
                  <a:schemeClr val="accent3"/>
                </a:solidFill>
                <a:effectLst/>
                <a:latin typeface="Söhne"/>
              </a:rPr>
              <a:t>）</a:t>
            </a:r>
            <a:r>
              <a:rPr lang="zh-CN" altLang="en-US" sz="2800" dirty="0">
                <a:solidFill>
                  <a:schemeClr val="accent3"/>
                </a:solidFill>
              </a:rPr>
              <a:t>表示每个点云数据点所占用的平均比特数</a:t>
            </a:r>
            <a:endParaRPr lang="en-US" altLang="zh-CN" sz="2800" b="0" i="0" dirty="0">
              <a:solidFill>
                <a:schemeClr val="accent3"/>
              </a:solidFill>
              <a:effectLst/>
              <a:latin typeface="Söhne"/>
            </a:endParaRPr>
          </a:p>
          <a:p>
            <a:r>
              <a:rPr lang="zh-CN" altLang="en-US" sz="2800" dirty="0">
                <a:solidFill>
                  <a:schemeClr val="accent3"/>
                </a:solidFill>
                <a:latin typeface="Söhne"/>
              </a:rPr>
              <a:t>还原质量：</a:t>
            </a:r>
            <a:r>
              <a:rPr lang="en-US" altLang="zh-CN" sz="2800" dirty="0" err="1">
                <a:solidFill>
                  <a:schemeClr val="accent3"/>
                </a:solidFill>
                <a:latin typeface="Söhne"/>
              </a:rPr>
              <a:t>PSNR</a:t>
            </a:r>
            <a:r>
              <a:rPr lang="en-US" altLang="zh-CN" sz="2800" dirty="0">
                <a:solidFill>
                  <a:schemeClr val="accent3"/>
                </a:solidFill>
                <a:latin typeface="Söhne"/>
              </a:rPr>
              <a:t> (</a:t>
            </a:r>
            <a:r>
              <a:rPr lang="en-US" altLang="zh-CN" sz="2800" b="0" i="0" dirty="0">
                <a:solidFill>
                  <a:schemeClr val="accent3"/>
                </a:solidFill>
                <a:effectLst/>
                <a:latin typeface="Söhne"/>
              </a:rPr>
              <a:t>Peak Signal-to-Noise Ratio</a:t>
            </a:r>
            <a:r>
              <a:rPr lang="en-US" altLang="zh-CN" sz="2800" dirty="0">
                <a:solidFill>
                  <a:schemeClr val="accent3"/>
                </a:solidFill>
                <a:latin typeface="Söhne"/>
              </a:rPr>
              <a:t>)</a:t>
            </a:r>
            <a:r>
              <a:rPr lang="zh-CN" altLang="en-US" sz="2800" dirty="0">
                <a:solidFill>
                  <a:schemeClr val="accent3"/>
                </a:solidFill>
                <a:latin typeface="Söhne"/>
              </a:rPr>
              <a:t>，</a:t>
            </a:r>
            <a:r>
              <a:rPr lang="zh-CN" altLang="en-US" sz="2800" dirty="0">
                <a:solidFill>
                  <a:schemeClr val="accent3"/>
                </a:solidFill>
              </a:rPr>
              <a:t>衡量了原始信号与压缩后信号之间的失真程度</a:t>
            </a:r>
            <a:endParaRPr lang="en-US" altLang="zh-CN" sz="2800" b="0" i="0" dirty="0">
              <a:solidFill>
                <a:schemeClr val="accent3"/>
              </a:solidFill>
              <a:effectLst/>
              <a:latin typeface="Söhn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BE2E87-5A38-B9CD-4267-334B2B254AAA}"/>
              </a:ext>
            </a:extLst>
          </p:cNvPr>
          <p:cNvSpPr txBox="1"/>
          <p:nvPr/>
        </p:nvSpPr>
        <p:spPr>
          <a:xfrm>
            <a:off x="2037547" y="4300971"/>
            <a:ext cx="74816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3"/>
                </a:solidFill>
              </a:rPr>
              <a:t> · MAX</a:t>
            </a:r>
            <a:r>
              <a:rPr lang="zh-CN" altLang="en-US" sz="2000" b="1" dirty="0">
                <a:solidFill>
                  <a:schemeClr val="accent3"/>
                </a:solidFill>
              </a:rPr>
              <a:t>：</a:t>
            </a:r>
            <a:r>
              <a:rPr lang="zh-CN" altLang="en-US" sz="2000" dirty="0">
                <a:solidFill>
                  <a:schemeClr val="accent3"/>
                </a:solidFill>
              </a:rPr>
              <a:t>峰值信号大小定义为根节点（即包围盒）的对角线长度；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 </a:t>
            </a:r>
            <a:r>
              <a:rPr lang="en-US" altLang="zh-CN" sz="2000" b="1" dirty="0">
                <a:solidFill>
                  <a:schemeClr val="accent3"/>
                </a:solidFill>
              </a:rPr>
              <a:t>· </a:t>
            </a:r>
            <a:r>
              <a:rPr lang="en-US" altLang="zh-CN" sz="2000" b="1" dirty="0" err="1">
                <a:solidFill>
                  <a:schemeClr val="accent3"/>
                </a:solidFill>
              </a:rPr>
              <a:t>MSE</a:t>
            </a:r>
            <a:r>
              <a:rPr lang="en-US" altLang="zh-CN" sz="2000" b="1" dirty="0">
                <a:solidFill>
                  <a:schemeClr val="accent3"/>
                </a:solidFill>
              </a:rPr>
              <a:t>: </a:t>
            </a:r>
            <a:r>
              <a:rPr lang="zh-CN" altLang="en-US" sz="2000" dirty="0">
                <a:solidFill>
                  <a:schemeClr val="accent3"/>
                </a:solidFill>
              </a:rPr>
              <a:t>噪声定义为重建点云与原点云对应点欧式距离的均值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54CF7C5-94F4-441D-9841-7818CEE9FF29}"/>
                  </a:ext>
                </a:extLst>
              </p:cNvPr>
              <p:cNvSpPr txBox="1"/>
              <p:nvPr/>
            </p:nvSpPr>
            <p:spPr>
              <a:xfrm>
                <a:off x="2298286" y="5178392"/>
                <a:ext cx="6506678" cy="741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PSNR</m:t>
                      </m:r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MSE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54CF7C5-94F4-441D-9841-7818CEE9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286" y="5178392"/>
                <a:ext cx="6506678" cy="74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182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压缩率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6281C0-338A-60EE-C2DF-E64E9CB4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15" y="1593134"/>
            <a:ext cx="7539795" cy="50265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3E47DD-0DF7-17E4-D9C5-3FBC9FEE2C6E}"/>
              </a:ext>
            </a:extLst>
          </p:cNvPr>
          <p:cNvSpPr txBox="1"/>
          <p:nvPr/>
        </p:nvSpPr>
        <p:spPr>
          <a:xfrm>
            <a:off x="816726" y="2629638"/>
            <a:ext cx="34811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压缩精度越小，则保留原始点云的几何细节信息就越多</a:t>
            </a:r>
            <a:endParaRPr lang="en-US" altLang="zh-CN" sz="2000" dirty="0">
              <a:solidFill>
                <a:schemeClr val="accent3"/>
              </a:solidFill>
            </a:endParaRPr>
          </a:p>
          <a:p>
            <a:endParaRPr lang="en-US" altLang="zh-CN" sz="2000" dirty="0">
              <a:solidFill>
                <a:schemeClr val="accent3"/>
              </a:solidFill>
            </a:endParaRPr>
          </a:p>
          <a:p>
            <a:r>
              <a:rPr lang="zh-CN" altLang="en-US" sz="2000" dirty="0">
                <a:solidFill>
                  <a:schemeClr val="accent3"/>
                </a:solidFill>
              </a:rPr>
              <a:t>故可选精度的压缩，可以保留用户所关注的关键信息，忽略不必要的细节坐标信息，从而提高压缩率</a:t>
            </a:r>
          </a:p>
        </p:txBody>
      </p:sp>
    </p:spTree>
    <p:extLst>
      <p:ext uri="{BB962C8B-B14F-4D97-AF65-F5344CB8AC3E}">
        <p14:creationId xmlns:p14="http://schemas.microsoft.com/office/powerpoint/2010/main" val="219243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31119C1-AA7F-64F2-D1C5-C01E047E5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10" y="2095333"/>
            <a:ext cx="10726010" cy="571269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还原质量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2A3CC4-2963-B228-E392-355AC8067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4" y="1697521"/>
            <a:ext cx="7433917" cy="49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41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96749" y="75487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还原质量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4D5251-3C00-86DD-2BF0-F2F5821FE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51" y="1283652"/>
            <a:ext cx="11187237" cy="59583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8A6037-253A-02CD-EB58-F3CEA47A1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" y="1876926"/>
            <a:ext cx="6912098" cy="46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67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还原质量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4B66EA-7085-A8D6-6715-BFE9D8BBF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62" y="2104089"/>
            <a:ext cx="8925828" cy="4753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EC6C21-D5C3-F622-ABE9-FDB4003B0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7" y="1735790"/>
            <a:ext cx="7344850" cy="489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44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还原质量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4E8D2B-F4CA-7D2A-A004-1EC892EF7652}"/>
              </a:ext>
            </a:extLst>
          </p:cNvPr>
          <p:cNvSpPr txBox="1"/>
          <p:nvPr/>
        </p:nvSpPr>
        <p:spPr>
          <a:xfrm>
            <a:off x="2683042" y="5068048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在相同的 </a:t>
            </a:r>
            <a:r>
              <a:rPr lang="en-US" altLang="zh-CN" sz="2400" dirty="0" err="1">
                <a:solidFill>
                  <a:schemeClr val="accent3"/>
                </a:solidFill>
              </a:rPr>
              <a:t>bpp</a:t>
            </a:r>
            <a:r>
              <a:rPr lang="en-US" altLang="zh-CN" sz="2400" dirty="0">
                <a:solidFill>
                  <a:schemeClr val="accent3"/>
                </a:solidFill>
              </a:rPr>
              <a:t> </a:t>
            </a:r>
            <a:r>
              <a:rPr lang="zh-CN" altLang="en-US" sz="2400" dirty="0">
                <a:solidFill>
                  <a:schemeClr val="accent3"/>
                </a:solidFill>
              </a:rPr>
              <a:t>下，本项目压缩方法的几何信息重 建质量优于 </a:t>
            </a:r>
            <a:r>
              <a:rPr lang="en-US" altLang="zh-CN" sz="2400" dirty="0">
                <a:solidFill>
                  <a:schemeClr val="accent3"/>
                </a:solidFill>
              </a:rPr>
              <a:t>PCL</a:t>
            </a:r>
            <a:r>
              <a:rPr lang="zh-CN" altLang="en-US" sz="2400" dirty="0">
                <a:solidFill>
                  <a:schemeClr val="accent3"/>
                </a:solidFill>
              </a:rPr>
              <a:t>；而颜色属性的重建质量低于 </a:t>
            </a:r>
            <a:r>
              <a:rPr lang="en-US" altLang="zh-CN" sz="2400" dirty="0">
                <a:solidFill>
                  <a:schemeClr val="accent3"/>
                </a:solidFill>
              </a:rPr>
              <a:t>PCL</a:t>
            </a:r>
            <a:r>
              <a:rPr lang="zh-CN" altLang="en-US" sz="2400" dirty="0">
                <a:solidFill>
                  <a:schemeClr val="accent3"/>
                </a:solidFill>
              </a:rPr>
              <a:t>，但具有更低的 </a:t>
            </a:r>
            <a:r>
              <a:rPr lang="en-US" altLang="zh-CN" sz="2400" dirty="0" err="1">
                <a:solidFill>
                  <a:schemeClr val="accent3"/>
                </a:solidFill>
              </a:rPr>
              <a:t>bpp</a:t>
            </a:r>
            <a:r>
              <a:rPr lang="zh-CN" altLang="en-US" sz="2400" dirty="0">
                <a:solidFill>
                  <a:schemeClr val="accent3"/>
                </a:solidFill>
              </a:rPr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4B901E-23C7-F0EA-482A-A7471195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7" y="1758482"/>
            <a:ext cx="3487559" cy="2325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C7B6B6-EC0B-BB98-CEBF-4C22B559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92" y="1744049"/>
            <a:ext cx="3881865" cy="25879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827220-14BE-A5DD-871C-94C7395867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57" y="1787710"/>
            <a:ext cx="3881866" cy="25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22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思源黑体 Regular" panose="020B0500000000000000" charset="-122"/>
              </a:rPr>
              <a:t>未来改进方向</a:t>
            </a:r>
            <a:endParaRPr lang="en-US" altLang="zh-CN" sz="6000" dirty="0">
              <a:solidFill>
                <a:schemeClr val="accent4"/>
              </a:solidFill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5" name="图形 14" descr="undraw_diary_re_4jpc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7990" y="2437765"/>
            <a:ext cx="3636645" cy="339090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PART-4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效率优化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FEFE96-CC6E-CF4C-4429-4808D2D06FD6}"/>
              </a:ext>
            </a:extLst>
          </p:cNvPr>
          <p:cNvSpPr txBox="1"/>
          <p:nvPr/>
        </p:nvSpPr>
        <p:spPr>
          <a:xfrm>
            <a:off x="874927" y="1675389"/>
            <a:ext cx="9519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10000"/>
                  </a:schemeClr>
                </a:solidFill>
              </a:rPr>
              <a:t>本项目拟采用</a:t>
            </a:r>
            <a:r>
              <a:rPr lang="en-US" altLang="zh-CN" sz="2400" dirty="0">
                <a:solidFill>
                  <a:schemeClr val="bg1">
                    <a:lumMod val="10000"/>
                  </a:schemeClr>
                </a:solidFill>
              </a:rPr>
              <a:t>SIMD</a:t>
            </a:r>
            <a:r>
              <a:rPr lang="zh-CN" altLang="en-US" sz="2400" dirty="0">
                <a:solidFill>
                  <a:schemeClr val="bg1">
                    <a:lumMod val="10000"/>
                  </a:schemeClr>
                </a:solidFill>
              </a:rPr>
              <a:t>和聚类为主要手段，进行速度的优化。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E5366D-C03D-0256-88A8-B86A7015C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6"/>
          <a:stretch/>
        </p:blipFill>
        <p:spPr>
          <a:xfrm>
            <a:off x="7136455" y="2329083"/>
            <a:ext cx="4029727" cy="38258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70540E-49FA-BF31-2064-314F9ECC3C57}"/>
              </a:ext>
            </a:extLst>
          </p:cNvPr>
          <p:cNvSpPr txBox="1"/>
          <p:nvPr/>
        </p:nvSpPr>
        <p:spPr>
          <a:xfrm>
            <a:off x="769050" y="4819948"/>
            <a:ext cx="558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聚类：将点云分成空间相关性较强的几个簇，分别并行的进行压缩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69F841-7403-E21F-28D5-1BD8887A0024}"/>
              </a:ext>
            </a:extLst>
          </p:cNvPr>
          <p:cNvSpPr txBox="1"/>
          <p:nvPr/>
        </p:nvSpPr>
        <p:spPr>
          <a:xfrm>
            <a:off x="769050" y="2848295"/>
            <a:ext cx="5968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</a:rPr>
              <a:t>SIMD</a:t>
            </a:r>
            <a:r>
              <a:rPr lang="zh-CN" altLang="en-US" sz="2800" dirty="0">
                <a:solidFill>
                  <a:schemeClr val="accent3"/>
                </a:solidFill>
              </a:rPr>
              <a:t>：处理点云数据时，采用并行化策略</a:t>
            </a:r>
          </a:p>
        </p:txBody>
      </p:sp>
    </p:spTree>
    <p:extLst>
      <p:ext uri="{BB962C8B-B14F-4D97-AF65-F5344CB8AC3E}">
        <p14:creationId xmlns:p14="http://schemas.microsoft.com/office/powerpoint/2010/main" val="73509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动态点云处理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9D3E2A-D328-F6D1-DC2F-D40E6BBDC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128" y="2223436"/>
            <a:ext cx="6650314" cy="39953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65A0CD-21C3-A8BE-20A1-88B92914E6BE}"/>
              </a:ext>
            </a:extLst>
          </p:cNvPr>
          <p:cNvSpPr txBox="1"/>
          <p:nvPr/>
        </p:nvSpPr>
        <p:spPr>
          <a:xfrm>
            <a:off x="187303" y="2113662"/>
            <a:ext cx="558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八叉树刻画了点云数据的三维层次结构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r>
              <a:rPr lang="zh-CN" altLang="en-US" sz="2400" dirty="0">
                <a:solidFill>
                  <a:schemeClr val="accent3"/>
                </a:solidFill>
              </a:rPr>
              <a:t>通过不同帧间的八叉树，可以清楚地反映帧间的差异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CDC49C-F2BC-C65B-7463-5E7CE1972D07}"/>
              </a:ext>
            </a:extLst>
          </p:cNvPr>
          <p:cNvSpPr txBox="1"/>
          <p:nvPr/>
        </p:nvSpPr>
        <p:spPr>
          <a:xfrm>
            <a:off x="187303" y="4304803"/>
            <a:ext cx="4230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</a:rPr>
              <a:t>方案：选取基准帧，后续只编码帧间差异</a:t>
            </a:r>
          </a:p>
        </p:txBody>
      </p:sp>
    </p:spTree>
    <p:extLst>
      <p:ext uri="{BB962C8B-B14F-4D97-AF65-F5344CB8AC3E}">
        <p14:creationId xmlns:p14="http://schemas.microsoft.com/office/powerpoint/2010/main" val="119258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项目简介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形 5" descr="undraw_ideas_re_7tw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latin typeface="+mn-lt"/>
                <a:ea typeface="+mj-lt"/>
              </a:rPr>
              <a:t>集成到</a:t>
            </a:r>
            <a:r>
              <a:rPr lang="en-US" altLang="zh-CN" dirty="0">
                <a:latin typeface="+mn-lt"/>
                <a:ea typeface="+mj-lt"/>
              </a:rPr>
              <a:t>OpenCV</a:t>
            </a:r>
            <a:r>
              <a:rPr lang="zh-CN" altLang="en-US" dirty="0">
                <a:latin typeface="+mn-lt"/>
                <a:ea typeface="+mj-lt"/>
              </a:rPr>
              <a:t>库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74A43A-4FC8-9404-7D23-E7FDBCD39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90" y="1763009"/>
            <a:ext cx="7293626" cy="46763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E03F11-FC31-E5BA-F91E-FC932719707F}"/>
              </a:ext>
            </a:extLst>
          </p:cNvPr>
          <p:cNvSpPr txBox="1"/>
          <p:nvPr/>
        </p:nvSpPr>
        <p:spPr>
          <a:xfrm>
            <a:off x="404261" y="2310063"/>
            <a:ext cx="34843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依照</a:t>
            </a:r>
            <a:r>
              <a:rPr lang="en-US" altLang="zh-CN" sz="2800" dirty="0">
                <a:solidFill>
                  <a:schemeClr val="accent3"/>
                </a:solidFill>
              </a:rPr>
              <a:t>issue</a:t>
            </a:r>
            <a:r>
              <a:rPr lang="zh-CN" altLang="en-US" sz="2800" dirty="0">
                <a:solidFill>
                  <a:schemeClr val="accent3"/>
                </a:solidFill>
              </a:rPr>
              <a:t>中的时间线，逐步提交本项目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同时，及时反馈，不断优化</a:t>
            </a:r>
          </a:p>
        </p:txBody>
      </p:sp>
    </p:spTree>
    <p:extLst>
      <p:ext uri="{BB962C8B-B14F-4D97-AF65-F5344CB8AC3E}">
        <p14:creationId xmlns:p14="http://schemas.microsoft.com/office/powerpoint/2010/main" val="1349122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my_password_re_ydq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4857282" y="2612008"/>
            <a:ext cx="9651365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Q&amp;A </a:t>
            </a:r>
          </a:p>
        </p:txBody>
      </p:sp>
      <p:pic>
        <p:nvPicPr>
          <p:cNvPr id="16" name="图形 15" descr="undraw_portfolio_website_re_jsd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7903845" y="1973580"/>
            <a:ext cx="2440940" cy="1329690"/>
          </a:xfrm>
          <a:prstGeom prst="rect">
            <a:avLst/>
          </a:prstGeom>
        </p:spPr>
      </p:pic>
      <p:pic>
        <p:nvPicPr>
          <p:cNvPr id="38" name="图片 37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4642485" y="1973580"/>
            <a:ext cx="2440940" cy="1329690"/>
          </a:xfrm>
          <a:prstGeom prst="rect">
            <a:avLst/>
          </a:prstGeom>
        </p:spPr>
      </p:pic>
      <p:pic>
        <p:nvPicPr>
          <p:cNvPr id="36" name="图片 35" descr="tape-14536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00000">
            <a:off x="1365885" y="1973580"/>
            <a:ext cx="2440940" cy="1329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5625" y="767715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项目背景</a:t>
            </a: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B835F3-2CF5-F08E-6F9F-F646FEECC1CE}"/>
              </a:ext>
            </a:extLst>
          </p:cNvPr>
          <p:cNvSpPr txBox="1"/>
          <p:nvPr/>
        </p:nvSpPr>
        <p:spPr>
          <a:xfrm>
            <a:off x="1712595" y="1975556"/>
            <a:ext cx="82426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点云是一种描述三维世界的流行数据结构，它使用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x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、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y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、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z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三个浮点数来描述空间中一个点的位置信息。随着</a:t>
            </a:r>
            <a:r>
              <a:rPr lang="en-US" altLang="zh-CN" sz="2400" dirty="0">
                <a:solidFill>
                  <a:schemeClr val="accent3"/>
                </a:solidFill>
                <a:ea typeface="Helvetica Neue"/>
              </a:rPr>
              <a:t>3D</a:t>
            </a:r>
            <a:r>
              <a:rPr lang="zh-CN" altLang="en-US" sz="2400" dirty="0">
                <a:solidFill>
                  <a:schemeClr val="accent3"/>
                </a:solidFill>
                <a:ea typeface="Helvetica Neue"/>
              </a:rPr>
              <a:t>技术的快速发展，点云数据的应用越来越广泛。</a:t>
            </a:r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endParaRPr lang="en-US" altLang="zh-CN" sz="2400" dirty="0">
              <a:solidFill>
                <a:schemeClr val="accent3"/>
              </a:solidFill>
              <a:ea typeface="Helvetica Neue"/>
            </a:endParaRPr>
          </a:p>
          <a:p>
            <a:endParaRPr lang="zh-CN" alt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Image result for 点云配准">
            <a:extLst>
              <a:ext uri="{FF2B5EF4-FFF2-40B4-BE49-F238E27FC236}">
                <a16:creationId xmlns:a16="http://schemas.microsoft.com/office/drawing/2014/main" id="{F5594DD2-5595-F861-E132-D14F67A4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49" y="3793491"/>
            <a:ext cx="5035253" cy="253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三维重建点云">
            <a:extLst>
              <a:ext uri="{FF2B5EF4-FFF2-40B4-BE49-F238E27FC236}">
                <a16:creationId xmlns:a16="http://schemas.microsoft.com/office/drawing/2014/main" id="{ACA70344-1CAB-160F-CA6A-AE8EACECF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00" y="3793490"/>
            <a:ext cx="2952249" cy="24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6 Perception Engineer skills to get started (and 6 bonus skills to get ...">
            <a:extLst>
              <a:ext uri="{FF2B5EF4-FFF2-40B4-BE49-F238E27FC236}">
                <a16:creationId xmlns:a16="http://schemas.microsoft.com/office/drawing/2014/main" id="{CF7AA686-2E87-70B3-FF26-15EF8498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090" y="3758081"/>
            <a:ext cx="2690299" cy="269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2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A5F24C-FEB7-6335-2E95-B30FBCD9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77" y="2602158"/>
            <a:ext cx="6965284" cy="1653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本框 8"/>
          <p:cNvSpPr txBox="1"/>
          <p:nvPr/>
        </p:nvSpPr>
        <p:spPr>
          <a:xfrm>
            <a:off x="1616342" y="65794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7D089F-602C-ACDE-3B5E-3549FEB2B163}"/>
              </a:ext>
            </a:extLst>
          </p:cNvPr>
          <p:cNvSpPr txBox="1"/>
          <p:nvPr/>
        </p:nvSpPr>
        <p:spPr>
          <a:xfrm>
            <a:off x="1374006" y="1685809"/>
            <a:ext cx="83956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</a:rPr>
              <a:t>然而</a:t>
            </a:r>
            <a:r>
              <a:rPr lang="en-US" altLang="zh-CN" sz="2400" dirty="0">
                <a:solidFill>
                  <a:schemeClr val="accent3"/>
                </a:solidFill>
              </a:rPr>
              <a:t>, 3D</a:t>
            </a:r>
            <a:r>
              <a:rPr lang="zh-CN" altLang="en-US" sz="2400" dirty="0">
                <a:solidFill>
                  <a:schemeClr val="accent3"/>
                </a:solidFill>
              </a:rPr>
              <a:t>点云数据往往承载着巨量几何信息和特征属性，点云技术的落地急需有效的压缩算法。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  <a:p>
            <a:endParaRPr lang="en-US" altLang="zh-CN" sz="2400" dirty="0">
              <a:solidFill>
                <a:schemeClr val="accent3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01677-69B2-7233-75AD-F13DE13FB868}"/>
              </a:ext>
            </a:extLst>
          </p:cNvPr>
          <p:cNvSpPr txBox="1"/>
          <p:nvPr/>
        </p:nvSpPr>
        <p:spPr>
          <a:xfrm>
            <a:off x="1877876" y="80104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实际需求</a:t>
            </a:r>
            <a:endParaRPr lang="en-US" altLang="zh-CN" sz="36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B9E257-2A61-4B98-06B8-D74A8AAE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77" y="4370532"/>
            <a:ext cx="6233700" cy="2415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5A052-1A7D-6319-E2D0-30CEF977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193" y="4834033"/>
            <a:ext cx="3888795" cy="14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16342" y="657941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01677-69B2-7233-75AD-F13DE13FB868}"/>
              </a:ext>
            </a:extLst>
          </p:cNvPr>
          <p:cNvSpPr txBox="1"/>
          <p:nvPr/>
        </p:nvSpPr>
        <p:spPr>
          <a:xfrm>
            <a:off x="1842017" y="739726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解决方案</a:t>
            </a:r>
            <a:endParaRPr lang="en-US" altLang="zh-CN" sz="36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004D12-B353-E24B-0D46-F43E4189B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7" y="2991705"/>
            <a:ext cx="6639010" cy="31265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261255D-ED4F-ADDE-5850-6C3B182C4EAE}"/>
              </a:ext>
            </a:extLst>
          </p:cNvPr>
          <p:cNvSpPr txBox="1"/>
          <p:nvPr/>
        </p:nvSpPr>
        <p:spPr>
          <a:xfrm>
            <a:off x="1073547" y="1801371"/>
            <a:ext cx="10045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在</a:t>
            </a:r>
            <a:r>
              <a:rPr lang="en-US" altLang="zh-CN" sz="2800" dirty="0">
                <a:solidFill>
                  <a:schemeClr val="accent3"/>
                </a:solidFill>
              </a:rPr>
              <a:t>OpenCV5.x</a:t>
            </a:r>
            <a:r>
              <a:rPr lang="zh-CN" altLang="en-US" sz="2800" dirty="0">
                <a:solidFill>
                  <a:schemeClr val="accent3"/>
                </a:solidFill>
              </a:rPr>
              <a:t>分支上开发并贡献基于八叉树的点云压缩算法，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dirty="0">
                <a:solidFill>
                  <a:schemeClr val="accent3"/>
                </a:solidFill>
              </a:rPr>
              <a:t>完善</a:t>
            </a:r>
            <a:r>
              <a:rPr lang="en-US" altLang="zh-CN" sz="2800" dirty="0">
                <a:solidFill>
                  <a:schemeClr val="accent3"/>
                </a:solidFill>
              </a:rPr>
              <a:t>OpenCV 3D</a:t>
            </a:r>
            <a:r>
              <a:rPr lang="zh-CN" altLang="en-US" sz="2800" dirty="0">
                <a:solidFill>
                  <a:schemeClr val="accent3"/>
                </a:solidFill>
              </a:rPr>
              <a:t>点云处理。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CE9009-9BC9-E9DA-3227-970642F4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566" y="3198511"/>
            <a:ext cx="2613887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0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593206" y="481053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项目结构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966461" y="797283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20F37-8CFB-D57F-8AC1-57117688B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870" y="785862"/>
            <a:ext cx="1086163" cy="9736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B22D4E-9C64-17E0-9A1E-B8C31C24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96" y="466441"/>
            <a:ext cx="1292821" cy="13504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532D57-E2E8-E480-E213-E0115D9E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01" y="2600926"/>
            <a:ext cx="2203583" cy="1115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4A9D3F-28BE-F247-4DC2-16FE08A5C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552" y="5551071"/>
            <a:ext cx="1987205" cy="6308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01A084-82BF-773F-C12B-941A84047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52" y="2855151"/>
            <a:ext cx="1488175" cy="13525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0F2480-1ABC-1DCD-633B-E8BE9DC37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864" y="1894266"/>
            <a:ext cx="1758600" cy="9608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307B54-2BEA-D46E-C4AA-C5372AFE2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955" y="2899506"/>
            <a:ext cx="1488175" cy="13525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0FCBB7-5143-F01F-A1B5-2C62F657D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0097" y="1592779"/>
            <a:ext cx="1757049" cy="12670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891A8D5-4DAF-9041-38B9-229E3DED47CE}"/>
              </a:ext>
            </a:extLst>
          </p:cNvPr>
          <p:cNvSpPr txBox="1"/>
          <p:nvPr/>
        </p:nvSpPr>
        <p:spPr>
          <a:xfrm>
            <a:off x="916790" y="4351030"/>
            <a:ext cx="175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深度相机采集点云数据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7160CD-41B0-A74B-AFA9-565024AFC1CE}"/>
              </a:ext>
            </a:extLst>
          </p:cNvPr>
          <p:cNvSpPr txBox="1"/>
          <p:nvPr/>
        </p:nvSpPr>
        <p:spPr>
          <a:xfrm>
            <a:off x="4820813" y="1797994"/>
            <a:ext cx="87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体素化预处理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0B10CA-36DD-6C74-2A9A-E047CD02D8A1}"/>
              </a:ext>
            </a:extLst>
          </p:cNvPr>
          <p:cNvSpPr txBox="1"/>
          <p:nvPr/>
        </p:nvSpPr>
        <p:spPr>
          <a:xfrm>
            <a:off x="6291301" y="1797993"/>
            <a:ext cx="87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八叉树建模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068D1B-C9AF-F91E-F92B-58986C74EA47}"/>
              </a:ext>
            </a:extLst>
          </p:cNvPr>
          <p:cNvSpPr txBox="1"/>
          <p:nvPr/>
        </p:nvSpPr>
        <p:spPr>
          <a:xfrm>
            <a:off x="4107034" y="2769945"/>
            <a:ext cx="87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八叉树编码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AE8368-16A9-5842-CF30-5BD2C3A2A730}"/>
              </a:ext>
            </a:extLst>
          </p:cNvPr>
          <p:cNvSpPr txBox="1"/>
          <p:nvPr/>
        </p:nvSpPr>
        <p:spPr>
          <a:xfrm>
            <a:off x="4433525" y="5727766"/>
            <a:ext cx="87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熵编码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AA4F06-A693-EA14-F8AE-F4E303486231}"/>
              </a:ext>
            </a:extLst>
          </p:cNvPr>
          <p:cNvSpPr txBox="1"/>
          <p:nvPr/>
        </p:nvSpPr>
        <p:spPr>
          <a:xfrm>
            <a:off x="9510097" y="4340759"/>
            <a:ext cx="175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重构点云数据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8FCC403-9000-781E-481C-9BB02CE9B9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997" y="6460428"/>
            <a:ext cx="2888965" cy="27513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7188CC7-EF6D-5AD1-79F6-AB37F4F007FC}"/>
              </a:ext>
            </a:extLst>
          </p:cNvPr>
          <p:cNvSpPr txBox="1"/>
          <p:nvPr/>
        </p:nvSpPr>
        <p:spPr>
          <a:xfrm>
            <a:off x="5247877" y="6116378"/>
            <a:ext cx="19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储存压缩字节流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8B34C2E-D0D1-4E20-C43A-894BBDBD4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3313" y="5835072"/>
            <a:ext cx="1041583" cy="1022928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D9B97C6-091A-7502-728F-3822603B41EF}"/>
              </a:ext>
            </a:extLst>
          </p:cNvPr>
          <p:cNvCxnSpPr>
            <a:stCxn id="8" idx="3"/>
          </p:cNvCxnSpPr>
          <p:nvPr/>
        </p:nvCxnSpPr>
        <p:spPr>
          <a:xfrm flipV="1">
            <a:off x="2481427" y="1730142"/>
            <a:ext cx="1288579" cy="1801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34F1DFF3-A7AC-1CD9-DC40-7C965C6AB204}"/>
              </a:ext>
            </a:extLst>
          </p:cNvPr>
          <p:cNvSpPr/>
          <p:nvPr/>
        </p:nvSpPr>
        <p:spPr>
          <a:xfrm>
            <a:off x="3822649" y="1496711"/>
            <a:ext cx="176506" cy="19213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E59C96C5-4533-C3DF-F8B5-24919F122E55}"/>
              </a:ext>
            </a:extLst>
          </p:cNvPr>
          <p:cNvCxnSpPr>
            <a:stCxn id="23" idx="5"/>
            <a:endCxn id="19" idx="1"/>
          </p:cNvCxnSpPr>
          <p:nvPr/>
        </p:nvCxnSpPr>
        <p:spPr>
          <a:xfrm rot="16200000" flipH="1">
            <a:off x="1916507" y="3717507"/>
            <a:ext cx="4937289" cy="82369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59BA9881-0FD1-68B7-29A7-C0CE4CD60124}"/>
              </a:ext>
            </a:extLst>
          </p:cNvPr>
          <p:cNvSpPr/>
          <p:nvPr/>
        </p:nvSpPr>
        <p:spPr>
          <a:xfrm>
            <a:off x="8155852" y="1615455"/>
            <a:ext cx="176506" cy="19213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DB7BC64-9796-2669-7BC8-D8E47B88D955}"/>
              </a:ext>
            </a:extLst>
          </p:cNvPr>
          <p:cNvCxnSpPr>
            <a:cxnSpLocks/>
            <a:stCxn id="21" idx="0"/>
            <a:endCxn id="25" idx="4"/>
          </p:cNvCxnSpPr>
          <p:nvPr/>
        </p:nvCxnSpPr>
        <p:spPr>
          <a:xfrm flipV="1">
            <a:off x="8244105" y="1807591"/>
            <a:ext cx="0" cy="40274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7E4BE31-14EC-54C3-E52D-53F9F088E4AF}"/>
              </a:ext>
            </a:extLst>
          </p:cNvPr>
          <p:cNvCxnSpPr>
            <a:cxnSpLocks/>
            <a:stCxn id="25" idx="5"/>
            <a:endCxn id="11" idx="1"/>
          </p:cNvCxnSpPr>
          <p:nvPr/>
        </p:nvCxnSpPr>
        <p:spPr>
          <a:xfrm>
            <a:off x="8306509" y="1779453"/>
            <a:ext cx="1273446" cy="1796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9FA72-B02D-C950-91E7-BC71BC1FFA2D}"/>
              </a:ext>
            </a:extLst>
          </p:cNvPr>
          <p:cNvSpPr txBox="1"/>
          <p:nvPr/>
        </p:nvSpPr>
        <p:spPr>
          <a:xfrm>
            <a:off x="8212393" y="4062278"/>
            <a:ext cx="19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逆向推导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736BB0F-B2CA-F296-38F2-3D339F41FF1B}"/>
              </a:ext>
            </a:extLst>
          </p:cNvPr>
          <p:cNvSpPr txBox="1"/>
          <p:nvPr/>
        </p:nvSpPr>
        <p:spPr>
          <a:xfrm>
            <a:off x="2614466" y="3491238"/>
            <a:ext cx="159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</a:rPr>
              <a:t>编码模块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AA98A9A-03B0-E9AC-8444-3C35B5388D61}"/>
              </a:ext>
            </a:extLst>
          </p:cNvPr>
          <p:cNvSpPr txBox="1"/>
          <p:nvPr/>
        </p:nvSpPr>
        <p:spPr>
          <a:xfrm>
            <a:off x="8210604" y="3638011"/>
            <a:ext cx="159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</a:rPr>
              <a:t>解码模块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51C390B-9141-1B29-AF1B-724A3F59EC91}"/>
              </a:ext>
            </a:extLst>
          </p:cNvPr>
          <p:cNvSpPr txBox="1"/>
          <p:nvPr/>
        </p:nvSpPr>
        <p:spPr>
          <a:xfrm>
            <a:off x="7217868" y="2774834"/>
            <a:ext cx="87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八叉树重建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5ECABA9-1B21-2E25-CD28-93CD0B3EA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5406" y="3665242"/>
            <a:ext cx="1240358" cy="158229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DAE1C5C-A774-49A9-9625-0051544A785D}"/>
              </a:ext>
            </a:extLst>
          </p:cNvPr>
          <p:cNvSpPr txBox="1"/>
          <p:nvPr/>
        </p:nvSpPr>
        <p:spPr>
          <a:xfrm>
            <a:off x="4241476" y="5165086"/>
            <a:ext cx="120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细节编码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2F2C6C7-D160-B627-6864-ADCB0D5E37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2145" y="3997412"/>
            <a:ext cx="1201685" cy="105602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2E38FEE-6ADD-172A-1612-69E477A375EB}"/>
              </a:ext>
            </a:extLst>
          </p:cNvPr>
          <p:cNvSpPr txBox="1"/>
          <p:nvPr/>
        </p:nvSpPr>
        <p:spPr>
          <a:xfrm>
            <a:off x="5470803" y="5165086"/>
            <a:ext cx="120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预测编码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28D86B9-ED8D-26CE-8C7F-B14B0D45C6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6374" y="4016109"/>
            <a:ext cx="1047947" cy="90862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3933CDD-FEC2-6582-D810-E915AE3735B7}"/>
              </a:ext>
            </a:extLst>
          </p:cNvPr>
          <p:cNvSpPr txBox="1"/>
          <p:nvPr/>
        </p:nvSpPr>
        <p:spPr>
          <a:xfrm>
            <a:off x="6830421" y="5156561"/>
            <a:ext cx="120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属性编码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6E40C6-C362-BE53-FA36-8B38D580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95" y="999357"/>
            <a:ext cx="4430025" cy="12614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91714" y="785052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/>
              <a:t>入选</a:t>
            </a:r>
            <a:r>
              <a:rPr lang="en-US" altLang="zh-CN" dirty="0"/>
              <a:t>GSOC</a:t>
            </a:r>
            <a:r>
              <a:rPr lang="zh-CN" altLang="en-US" dirty="0"/>
              <a:t>资助项目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1198880" y="1083945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47B928DB-FBD2-A9A0-272D-FDBCDBB7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5" y="103283"/>
            <a:ext cx="1589874" cy="151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1956A6-B00A-6992-6CA0-DD7AA4719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12" y="2473205"/>
            <a:ext cx="6891494" cy="32601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C84F6C-170E-B144-85F4-BA5904A880D5}"/>
              </a:ext>
            </a:extLst>
          </p:cNvPr>
          <p:cNvSpPr txBox="1"/>
          <p:nvPr/>
        </p:nvSpPr>
        <p:spPr>
          <a:xfrm>
            <a:off x="2901315" y="59056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GSoC_2023 · </a:t>
            </a:r>
            <a:r>
              <a:rPr lang="en-US" altLang="zh-CN" dirty="0" err="1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</a:t>
            </a:r>
            <a:r>
              <a:rPr lang="en-US" altLang="zh-CN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CN" dirty="0" err="1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</a:t>
            </a:r>
            <a:r>
              <a:rPr lang="en-US" altLang="zh-CN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Wiki (github.com)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3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项目意义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3" name="图形 12" descr="undraw_instant_analysis_re_mid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52476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25625" y="680085"/>
            <a:ext cx="7171690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34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</TotalTime>
  <Words>805</Words>
  <Application>Microsoft Office PowerPoint</Application>
  <PresentationFormat>宽屏</PresentationFormat>
  <Paragraphs>110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-apple-system</vt:lpstr>
      <vt:lpstr>OPPOSans L</vt:lpstr>
      <vt:lpstr>OPPOSans R</vt:lpstr>
      <vt:lpstr>Söhne</vt:lpstr>
      <vt:lpstr>思源黑体 Light</vt:lpstr>
      <vt:lpstr>思源黑体 Regular</vt:lpstr>
      <vt:lpstr>Arial</vt:lpstr>
      <vt:lpstr>Cambria Math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WYH</dc:creator>
  <cp:lastModifiedBy>YH W</cp:lastModifiedBy>
  <cp:revision>227</cp:revision>
  <dcterms:created xsi:type="dcterms:W3CDTF">2019-06-19T02:08:00Z</dcterms:created>
  <dcterms:modified xsi:type="dcterms:W3CDTF">2023-06-15T05:10:27Z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